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81"/>
  </p:normalViewPr>
  <p:slideViewPr>
    <p:cSldViewPr snapToGrid="0" snapToObjects="1">
      <p:cViewPr varScale="1">
        <p:scale>
          <a:sx n="125" d="100"/>
          <a:sy n="125" d="100"/>
        </p:scale>
        <p:origin x="70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24/11/17</a:t>
            </a:r>
          </a:p>
        </p:txBody>
      </p:sp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2" name="Shape 192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05" name="Shape 205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19" name="Shape 219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Os processos são modelados por meio de uma Interface Gráfica com o Usuário (GUI), e embora algumas delas ofereçam flexibilidade para criação de transformações especializadas de ETL, os ambientes de modelagem e extensão são distintos. Isto dificulta a customização para domínios de negócio específicos e a integração com outras aplicações, e exige o conhecimento de notações diferentes para cada ambiente. Além disso, há uma falta de padronização do conjunto de mecanismos de ETL e suas representações gráficas, assim como não há consenso sobre as linguagens de </a:t>
            </a:r>
            <a:r>
              <a:rPr lang="pt-BR" sz="1200" i="1">
                <a:solidFill>
                  <a:schemeClr val="dk1"/>
                </a:solidFill>
              </a:rPr>
              <a:t>script </a:t>
            </a:r>
            <a:r>
              <a:rPr lang="pt-BR" sz="1200">
                <a:solidFill>
                  <a:schemeClr val="dk1"/>
                </a:solidFill>
              </a:rPr>
              <a:t>disponíveis nas interfaces nestas ferramentas  </a:t>
            </a:r>
          </a:p>
          <a:p>
            <a:pPr marL="0" lvl="0" indent="50736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				</a:t>
            </a:r>
          </a:p>
          <a:p>
            <a:pPr marL="0" lvl="0" indent="50736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			</a:t>
            </a:r>
          </a:p>
          <a:p>
            <a:pPr marL="0" lvl="0" indent="50736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		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30" name="Shape 23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>
                <a:solidFill>
                  <a:schemeClr val="dk1"/>
                </a:solidFill>
              </a:rPr>
              <a:t>O estudo experimental tem como objetivo comparar o </a:t>
            </a:r>
            <a:r>
              <a:rPr lang="pt-BR" sz="1200" i="1">
                <a:solidFill>
                  <a:schemeClr val="dk1"/>
                </a:solidFill>
              </a:rPr>
              <a:t>framework </a:t>
            </a:r>
            <a:r>
              <a:rPr lang="pt-BR" sz="1200">
                <a:solidFill>
                  <a:schemeClr val="dk1"/>
                </a:solidFill>
              </a:rPr>
              <a:t>proposto neste trabalho e demonstrar suas vantagens e desvantagens em relação às ferramentas de ETL encontradas na literatura.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1784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				</a:t>
            </a:r>
          </a:p>
          <a:p>
            <a:pPr marL="0" lvl="0" indent="1784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			</a:t>
            </a:r>
          </a:p>
          <a:p>
            <a:pPr marL="0" lvl="0" indent="1784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		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40" name="Shape 24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50" name="Shape 25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61" name="Shape 261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71" name="Shape 271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</a:rPr>
              <a:t>A entidade Modelagem faz a leitura de uma ou mais Fontes de dados, executa nenhuma ou muitas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. As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 por sua vez </a:t>
            </a:r>
            <a:r>
              <a:rPr lang="pt-BR" sz="1200" dirty="0" err="1">
                <a:solidFill>
                  <a:schemeClr val="dk1"/>
                </a:solidFill>
              </a:rPr>
              <a:t>são</a:t>
            </a:r>
            <a:r>
              <a:rPr lang="pt-BR" sz="1200" dirty="0">
                <a:solidFill>
                  <a:schemeClr val="dk1"/>
                </a:solidFill>
              </a:rPr>
              <a:t> processadas por um ou mais Processamentos de forma a serem Processamentos Centralizados ou Processamentos </a:t>
            </a:r>
            <a:r>
              <a:rPr lang="pt-BR" sz="1200" dirty="0" err="1">
                <a:solidFill>
                  <a:schemeClr val="dk1"/>
                </a:solidFill>
              </a:rPr>
              <a:t>Distribuídos</a:t>
            </a:r>
            <a:r>
              <a:rPr lang="pt-BR" sz="1200" dirty="0">
                <a:solidFill>
                  <a:schemeClr val="dk1"/>
                </a:solidFill>
              </a:rPr>
              <a:t>. E por fim, a Modelagem carrega o resultado das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 processadas à um ou mais Destinos.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82" name="Shape 282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dirty="0">
                <a:solidFill>
                  <a:schemeClr val="dk1"/>
                </a:solidFill>
              </a:rPr>
              <a:t>Os casos de uso expressam as funcionalidades fundamentais ao desenvolvimento e uso do ETL4NoSQL. Eles permitem ao programador a </a:t>
            </a:r>
            <a:r>
              <a:rPr lang="pt-BR" sz="1200" dirty="0" err="1">
                <a:solidFill>
                  <a:schemeClr val="dk1"/>
                </a:solidFill>
              </a:rPr>
              <a:t>visão</a:t>
            </a:r>
            <a:r>
              <a:rPr lang="pt-BR" sz="1200" dirty="0">
                <a:solidFill>
                  <a:schemeClr val="dk1"/>
                </a:solidFill>
              </a:rPr>
              <a:t> do que é </a:t>
            </a:r>
            <a:r>
              <a:rPr lang="pt-BR" sz="1200" dirty="0" err="1">
                <a:solidFill>
                  <a:schemeClr val="dk1"/>
                </a:solidFill>
              </a:rPr>
              <a:t>imprescindível</a:t>
            </a:r>
            <a:r>
              <a:rPr lang="pt-BR" sz="1200" dirty="0">
                <a:solidFill>
                  <a:schemeClr val="dk1"/>
                </a:solidFill>
              </a:rPr>
              <a:t> ao implementar e determinar as interfaces de sistema e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 do </a:t>
            </a:r>
            <a:r>
              <a:rPr lang="pt-BR" sz="1200" i="1" dirty="0" err="1">
                <a:solidFill>
                  <a:schemeClr val="dk1"/>
                </a:solidFill>
              </a:rPr>
              <a:t>framework</a:t>
            </a:r>
            <a:r>
              <a:rPr lang="pt-BR" sz="1200" dirty="0" err="1">
                <a:solidFill>
                  <a:schemeClr val="dk1"/>
                </a:solidFill>
              </a:rPr>
              <a:t>.Um</a:t>
            </a:r>
            <a:r>
              <a:rPr lang="pt-BR" sz="1200" dirty="0">
                <a:solidFill>
                  <a:schemeClr val="dk1"/>
                </a:solidFill>
              </a:rPr>
              <a:t> conjunto de casos de uso foram identificados tais como: Ler fonte de dados, Escrever no destino, Modelar dados, Executar </a:t>
            </a:r>
            <a:r>
              <a:rPr lang="pt-BR" sz="1200" dirty="0" err="1">
                <a:solidFill>
                  <a:schemeClr val="dk1"/>
                </a:solidFill>
              </a:rPr>
              <a:t>operação</a:t>
            </a:r>
            <a:r>
              <a:rPr lang="pt-BR" sz="1200" dirty="0">
                <a:solidFill>
                  <a:schemeClr val="dk1"/>
                </a:solidFill>
              </a:rPr>
              <a:t> e Processar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77" name="Shape 7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93" name="Shape 29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dirty="0">
                <a:solidFill>
                  <a:schemeClr val="dk1"/>
                </a:solidFill>
              </a:rPr>
              <a:t>Ao construir o modelo comportamental é </a:t>
            </a:r>
            <a:r>
              <a:rPr lang="pt-BR" sz="1200" dirty="0" err="1">
                <a:solidFill>
                  <a:schemeClr val="dk1"/>
                </a:solidFill>
              </a:rPr>
              <a:t>possível</a:t>
            </a:r>
            <a:r>
              <a:rPr lang="pt-BR" sz="1200" dirty="0">
                <a:solidFill>
                  <a:schemeClr val="dk1"/>
                </a:solidFill>
              </a:rPr>
              <a:t> identificar os conceitos com com- </a:t>
            </a:r>
            <a:r>
              <a:rPr lang="pt-BR" sz="1200" dirty="0" err="1">
                <a:solidFill>
                  <a:schemeClr val="dk1"/>
                </a:solidFill>
              </a:rPr>
              <a:t>portamentos</a:t>
            </a:r>
            <a:r>
              <a:rPr lang="pt-BR" sz="1200" dirty="0">
                <a:solidFill>
                  <a:schemeClr val="dk1"/>
                </a:solidFill>
              </a:rPr>
              <a:t> mais relevantes para o </a:t>
            </a:r>
            <a:r>
              <a:rPr lang="pt-BR" sz="1200" dirty="0" err="1">
                <a:solidFill>
                  <a:schemeClr val="dk1"/>
                </a:solidFill>
              </a:rPr>
              <a:t>negócio</a:t>
            </a:r>
            <a:r>
              <a:rPr lang="pt-BR" sz="1200" dirty="0">
                <a:solidFill>
                  <a:schemeClr val="dk1"/>
                </a:solidFill>
              </a:rPr>
              <a:t>, bem como os estados e eventos que disparam as </a:t>
            </a:r>
            <a:r>
              <a:rPr lang="pt-BR" sz="1200" dirty="0" err="1">
                <a:solidFill>
                  <a:schemeClr val="dk1"/>
                </a:solidFill>
              </a:rPr>
              <a:t>transições</a:t>
            </a:r>
            <a:r>
              <a:rPr lang="pt-BR" sz="1200" dirty="0">
                <a:solidFill>
                  <a:schemeClr val="dk1"/>
                </a:solidFill>
              </a:rPr>
              <a:t> entre os estados (SOUZA GIMENES; HUZITA (2005)). Dessa forma, o diagrama de estados do ETL4NoSQL é apresentado na figura 3.2, nele podemos ver as </a:t>
            </a:r>
            <a:r>
              <a:rPr lang="pt-BR" sz="1200" dirty="0" err="1">
                <a:solidFill>
                  <a:schemeClr val="dk1"/>
                </a:solidFill>
              </a:rPr>
              <a:t>transições</a:t>
            </a:r>
            <a:r>
              <a:rPr lang="pt-BR" sz="1200" dirty="0">
                <a:solidFill>
                  <a:schemeClr val="dk1"/>
                </a:solidFill>
              </a:rPr>
              <a:t> de leitura da fonte de dados, </a:t>
            </a:r>
            <a:r>
              <a:rPr lang="pt-BR" sz="1200" dirty="0" err="1">
                <a:solidFill>
                  <a:schemeClr val="dk1"/>
                </a:solidFill>
              </a:rPr>
              <a:t>validação</a:t>
            </a:r>
            <a:r>
              <a:rPr lang="pt-BR" sz="1200" dirty="0">
                <a:solidFill>
                  <a:schemeClr val="dk1"/>
                </a:solidFill>
              </a:rPr>
              <a:t> e </a:t>
            </a:r>
            <a:r>
              <a:rPr lang="pt-BR" sz="1200" dirty="0" err="1">
                <a:solidFill>
                  <a:schemeClr val="dk1"/>
                </a:solidFill>
              </a:rPr>
              <a:t>identificação</a:t>
            </a:r>
            <a:r>
              <a:rPr lang="pt-BR" sz="1200" dirty="0">
                <a:solidFill>
                  <a:schemeClr val="dk1"/>
                </a:solidFill>
              </a:rPr>
              <a:t> dos dados, assim como o tratamento caso os dados </a:t>
            </a:r>
            <a:r>
              <a:rPr lang="pt-BR" sz="1200" dirty="0" err="1">
                <a:solidFill>
                  <a:schemeClr val="dk1"/>
                </a:solidFill>
              </a:rPr>
              <a:t>não</a:t>
            </a:r>
            <a:r>
              <a:rPr lang="pt-BR" sz="1200" dirty="0">
                <a:solidFill>
                  <a:schemeClr val="dk1"/>
                </a:solidFill>
              </a:rPr>
              <a:t> possam ser identificados. Subsequente a isso, podemos ver as </a:t>
            </a:r>
            <a:r>
              <a:rPr lang="pt-BR" sz="1200" dirty="0" err="1">
                <a:solidFill>
                  <a:schemeClr val="dk1"/>
                </a:solidFill>
              </a:rPr>
              <a:t>transições</a:t>
            </a:r>
            <a:r>
              <a:rPr lang="pt-BR" sz="1200" dirty="0">
                <a:solidFill>
                  <a:schemeClr val="dk1"/>
                </a:solidFill>
              </a:rPr>
              <a:t> do armazenamento dos dados para o processamento, a </a:t>
            </a:r>
            <a:r>
              <a:rPr lang="pt-BR" sz="1200" dirty="0" err="1">
                <a:solidFill>
                  <a:schemeClr val="dk1"/>
                </a:solidFill>
              </a:rPr>
              <a:t>criação</a:t>
            </a:r>
            <a:r>
              <a:rPr lang="pt-BR" sz="1200" dirty="0">
                <a:solidFill>
                  <a:schemeClr val="dk1"/>
                </a:solidFill>
              </a:rPr>
              <a:t> dos processos de ETL, a escolha da forma de </a:t>
            </a:r>
            <a:r>
              <a:rPr lang="pt-BR" sz="1200" dirty="0" err="1">
                <a:solidFill>
                  <a:schemeClr val="dk1"/>
                </a:solidFill>
              </a:rPr>
              <a:t>proces</a:t>
            </a:r>
            <a:r>
              <a:rPr lang="pt-BR" sz="1200" dirty="0">
                <a:solidFill>
                  <a:schemeClr val="dk1"/>
                </a:solidFill>
              </a:rPr>
              <a:t>- </a:t>
            </a:r>
            <a:r>
              <a:rPr lang="pt-BR" sz="1200" dirty="0" err="1">
                <a:solidFill>
                  <a:schemeClr val="dk1"/>
                </a:solidFill>
              </a:rPr>
              <a:t>samento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execução</a:t>
            </a:r>
            <a:r>
              <a:rPr lang="pt-BR" sz="1200" dirty="0">
                <a:solidFill>
                  <a:schemeClr val="dk1"/>
                </a:solidFill>
              </a:rPr>
              <a:t> das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, e </a:t>
            </a:r>
            <a:r>
              <a:rPr lang="pt-BR" sz="1200" dirty="0" err="1">
                <a:solidFill>
                  <a:schemeClr val="dk1"/>
                </a:solidFill>
              </a:rPr>
              <a:t>também</a:t>
            </a:r>
            <a:r>
              <a:rPr lang="pt-BR" sz="1200" dirty="0">
                <a:solidFill>
                  <a:schemeClr val="dk1"/>
                </a:solidFill>
              </a:rPr>
              <a:t> o tratamento para as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 que </a:t>
            </a:r>
            <a:r>
              <a:rPr lang="pt-BR" sz="1200" dirty="0" err="1">
                <a:solidFill>
                  <a:schemeClr val="dk1"/>
                </a:solidFill>
              </a:rPr>
              <a:t>não</a:t>
            </a:r>
            <a:r>
              <a:rPr lang="pt-BR" sz="1200" dirty="0">
                <a:solidFill>
                  <a:schemeClr val="dk1"/>
                </a:solidFill>
              </a:rPr>
              <a:t> puderem ser executadas. Finalmente, a </a:t>
            </a:r>
            <a:r>
              <a:rPr lang="pt-BR" sz="1200" dirty="0" err="1">
                <a:solidFill>
                  <a:schemeClr val="dk1"/>
                </a:solidFill>
              </a:rPr>
              <a:t>transição</a:t>
            </a:r>
            <a:r>
              <a:rPr lang="pt-BR" sz="1200" dirty="0">
                <a:solidFill>
                  <a:schemeClr val="dk1"/>
                </a:solidFill>
              </a:rPr>
              <a:t> da carga dos dados pode ser feita na base de destino seguido da mensagem de tratamento, caso haja sucesso ou </a:t>
            </a:r>
            <a:r>
              <a:rPr lang="pt-BR" sz="1200" dirty="0" err="1">
                <a:solidFill>
                  <a:schemeClr val="dk1"/>
                </a:solidFill>
              </a:rPr>
              <a:t>não</a:t>
            </a:r>
            <a:r>
              <a:rPr lang="pt-BR" sz="1200" dirty="0">
                <a:solidFill>
                  <a:schemeClr val="dk1"/>
                </a:solidFill>
              </a:rPr>
              <a:t> na </a:t>
            </a:r>
            <a:r>
              <a:rPr lang="pt-BR" sz="1200" dirty="0" err="1">
                <a:solidFill>
                  <a:schemeClr val="dk1"/>
                </a:solidFill>
              </a:rPr>
              <a:t>execução</a:t>
            </a:r>
            <a:r>
              <a:rPr lang="pt-BR" sz="1200" dirty="0">
                <a:solidFill>
                  <a:schemeClr val="dk1"/>
                </a:solidFill>
              </a:rPr>
              <a:t>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04" name="Shape 304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15" name="Shape 315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26" name="Shape 326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37" name="Shape 33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67" name="Shape 36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93" name="Shape 39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04" name="Shape 404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15" name="Shape 415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26" name="Shape 426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87" name="Shape 8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37" name="Shape 43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48" name="Shape 448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59" name="Shape 459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70" name="Shape 47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80" name="Shape 48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90" name="Shape 49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métricas são a instrumentação PMU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01" name="Shape 501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>
                <a:solidFill>
                  <a:schemeClr val="dk1"/>
                </a:solidFill>
              </a:rPr>
              <a:t>Nosso estudo supõe o processo </a:t>
            </a:r>
            <a:r>
              <a:rPr lang="pt-BR" sz="1200" i="1">
                <a:solidFill>
                  <a:schemeClr val="dk1"/>
                </a:solidFill>
              </a:rPr>
              <a:t>off-line, </a:t>
            </a:r>
            <a:r>
              <a:rPr lang="pt-BR" sz="1200">
                <a:solidFill>
                  <a:schemeClr val="dk1"/>
                </a:solidFill>
              </a:rPr>
              <a:t>porque as ferramentas não estão sendo testadas durante o estudo, e sim, revistas de acordo com as pesquisas. Os participantes são as ferramentas de ETL pesquisadas. O estudo é modelado, porque as funcionalidades das ferramentas não são caracterizadas durante a resolução do problema real, mas utilizando parâmetros subjetivos (ex. presença, utilidade e necessidade). As funcionalidades do ETL4NoSQL são comparadas com as ferramentas pesquisadas, então, o contexto possui o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1200">
                <a:solidFill>
                  <a:schemeClr val="dk1"/>
                </a:solidFill>
              </a:rPr>
              <a:t>caráter específico.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>
                <a:solidFill>
                  <a:schemeClr val="dk1"/>
                </a:solidFill>
              </a:rPr>
              <a:t>Assume-se que esses indivíduos estão presentes em diversos estudos realizados e publicados no meio acadêmico.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24066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			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11" name="Shape 511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Shape 512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22" name="Shape 522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33" name="Shape 53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99" name="Shape 99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46" name="Shape 546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Shape 547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56" name="Shape 556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68" name="Shape 568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79" name="Shape 579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Shape 58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91" name="Shape 591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02" name="Shape 602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Shape 603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13" name="Shape 61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23" name="Shape 62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24/11/17</a:t>
            </a:r>
          </a:p>
        </p:txBody>
      </p:sp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3" name="Shape 11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4" name="Shape 124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44" name="Shape 144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1" indent="-203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rPr lang="pt-BR" sz="1800" b="1" baseline="-25000">
                <a:solidFill>
                  <a:schemeClr val="dk1"/>
                </a:solidFill>
              </a:rPr>
              <a:t>Data Warehouse</a:t>
            </a:r>
            <a:r>
              <a:rPr lang="pt-BR" sz="1800" baseline="-25000">
                <a:solidFill>
                  <a:schemeClr val="dk1"/>
                </a:solidFill>
              </a:rPr>
              <a:t> é um depósito de dados utilizado para armazenar informações detalhadas de um determinado assunto, criando e organizando relatórios através de históricos auxiliando a tomada de decisão. Os </a:t>
            </a:r>
            <a:r>
              <a:rPr lang="pt-BR" sz="1800" baseline="-25000">
                <a:solidFill>
                  <a:srgbClr val="800000"/>
                </a:solidFill>
              </a:rPr>
              <a:t>projetos</a:t>
            </a:r>
            <a:r>
              <a:rPr lang="pt-BR" sz="1800" baseline="-25000">
                <a:solidFill>
                  <a:schemeClr val="dk1"/>
                </a:solidFill>
              </a:rPr>
              <a:t> de DW consolidam dados de diferentes fontes e cabem aos processos de </a:t>
            </a:r>
            <a:r>
              <a:rPr lang="pt-BR" sz="1800" b="1" baseline="-25000">
                <a:solidFill>
                  <a:schemeClr val="dk1"/>
                </a:solidFill>
              </a:rPr>
              <a:t>ETL</a:t>
            </a:r>
            <a:r>
              <a:rPr lang="pt-BR" sz="1800" baseline="-25000">
                <a:solidFill>
                  <a:schemeClr val="dk1"/>
                </a:solidFill>
              </a:rPr>
              <a:t> a </a:t>
            </a:r>
            <a:r>
              <a:rPr lang="pt-BR" sz="1800" baseline="-25000">
                <a:solidFill>
                  <a:srgbClr val="800000"/>
                </a:solidFill>
              </a:rPr>
              <a:t>extração, transformação e carga</a:t>
            </a:r>
            <a:r>
              <a:rPr lang="pt-BR" sz="1800" baseline="-25000">
                <a:solidFill>
                  <a:schemeClr val="dk1"/>
                </a:solidFill>
              </a:rPr>
              <a:t> desses dados.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6" name="Shape 156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1" indent="-203200" rtl="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rPr lang="pt-BR" sz="1800" b="1" baseline="-25000">
                <a:solidFill>
                  <a:schemeClr val="dk1"/>
                </a:solidFill>
              </a:rPr>
              <a:t>Sistemas de ETL</a:t>
            </a:r>
            <a:r>
              <a:rPr lang="pt-BR" sz="1800" baseline="-25000">
                <a:solidFill>
                  <a:schemeClr val="dk1"/>
                </a:solidFill>
              </a:rPr>
              <a:t> possuem a função de extrair dados de diversos sistemas, transformar esses dados conforme as regras de negócio determinado e por fim, carregá-los em um repositório de dados analítico, que geralmente é um DW. 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7" name="Shape 16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2012" cy="355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2012" cy="355996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‹n.º›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Relationship Id="rId3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‹n.º›</a:t>
            </a:fld>
            <a:endParaRPr lang="pt-BR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8012" cy="856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8012" cy="33932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2012" cy="355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3124200" y="4683919"/>
            <a:ext cx="2895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2012" cy="355996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‹n.º›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763712" y="870347"/>
            <a:ext cx="5976937" cy="67508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1116012" y="1653778"/>
            <a:ext cx="7200900" cy="485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0" y="1620450"/>
            <a:ext cx="9144000" cy="1441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4000"/>
              <a:buFont typeface="Arial"/>
              <a:buNone/>
            </a:pPr>
            <a:r>
              <a:rPr lang="pt-BR" sz="3000" i="1">
                <a:solidFill>
                  <a:srgbClr val="800000"/>
                </a:solidFill>
              </a:rPr>
              <a:t>ETL4NoSQL: Um Framework Programável para Extração, Transformação e Carga de Banco de Dados NoSQL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1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3040062" y="2749153"/>
            <a:ext cx="4700587" cy="27503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684212" y="3315850"/>
            <a:ext cx="7632600" cy="298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Carine Calixto Aguena (cca6@cin.ufpe.br)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684212" y="3893340"/>
            <a:ext cx="7504200" cy="298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/>
              <a:t>Prof. </a:t>
            </a: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Valéria Cesário Times (vct@cin.ufpe.br)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87" y="141684"/>
            <a:ext cx="770129" cy="111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3575" y="303609"/>
            <a:ext cx="1805015" cy="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1878900" y="4572000"/>
            <a:ext cx="5386200" cy="35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/>
              <a:t>MPROF - Mestrado Profissional em Ciência da Computação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0" y="1059651"/>
            <a:ext cx="9144000" cy="736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457200" marR="0" lvl="1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/>
              <a:t>Dificuldades encontradas ao utilizar as ferramentas de ETL disponíveis atualmente: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0" y="1391788"/>
            <a:ext cx="6430200" cy="35361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4365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Limitações de modelagem</a:t>
            </a:r>
            <a:r>
              <a:rPr lang="pt-B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ao </a:t>
            </a:r>
            <a:r>
              <a:rPr lang="pt-BR" sz="2000"/>
              <a:t>criar</a:t>
            </a:r>
            <a:r>
              <a:rPr lang="pt-B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transf</a:t>
            </a:r>
            <a:r>
              <a:rPr lang="pt-BR" sz="2000"/>
              <a:t>ormações de ETL para domínios específicos.</a:t>
            </a: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A integração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os sistemas internos desenvolvidos pelas companhias </a:t>
            </a:r>
            <a:r>
              <a:rPr lang="pt-BR" sz="2000"/>
              <a:t>é sempre uma tarefa difícil.</a:t>
            </a: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Sistemas de ETL frequentemente disponibilizam ambientes distintos</a:t>
            </a:r>
            <a:r>
              <a:rPr lang="pt-BR" sz="2000"/>
              <a:t> para a </a:t>
            </a:r>
            <a:r>
              <a:rPr lang="pt-BR" sz="2000">
                <a:solidFill>
                  <a:srgbClr val="800000"/>
                </a:solidFill>
              </a:rPr>
              <a:t>modelagem</a:t>
            </a:r>
            <a:r>
              <a:rPr lang="pt-BR" sz="2000"/>
              <a:t> dos processos e a </a:t>
            </a:r>
            <a:r>
              <a:rPr lang="pt-BR" sz="2000">
                <a:solidFill>
                  <a:srgbClr val="800000"/>
                </a:solidFill>
              </a:rPr>
              <a:t>extensão</a:t>
            </a:r>
            <a:r>
              <a:rPr lang="pt-BR" sz="2000"/>
              <a:t> para a transformação dos dados.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0" y="15675"/>
            <a:ext cx="9144000" cy="519000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152400" y="519125"/>
            <a:ext cx="8667600" cy="533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ETL - </a:t>
            </a:r>
            <a:r>
              <a:rPr lang="pt-BR" sz="2800">
                <a:solidFill>
                  <a:srgbClr val="800000"/>
                </a:solidFill>
              </a:rPr>
              <a:t>Extração, Transformação e Carga de dados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00" y="1795850"/>
            <a:ext cx="2521850" cy="24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0" y="1059651"/>
            <a:ext cx="9144000" cy="736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457200" marR="0" lvl="1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/>
              <a:t>Dificuldades encontradas ao utilizar as ferramentas de ETL disponíveis atualmente: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2959200" y="1377325"/>
            <a:ext cx="5860800" cy="3663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4365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A maioria das ferramentas de ETL possui uma </a:t>
            </a:r>
            <a:r>
              <a:rPr lang="pt-BR" sz="2000">
                <a:solidFill>
                  <a:srgbClr val="800000"/>
                </a:solidFill>
              </a:rPr>
              <a:t>notação proprietária</a:t>
            </a:r>
            <a:r>
              <a:rPr lang="pt-BR" sz="2000">
                <a:solidFill>
                  <a:schemeClr val="dk1"/>
                </a:solidFill>
              </a:rPr>
              <a:t> e uma</a:t>
            </a:r>
            <a:r>
              <a:rPr lang="pt-BR" sz="2000">
                <a:solidFill>
                  <a:srgbClr val="800000"/>
                </a:solidFill>
              </a:rPr>
              <a:t> GUI não padronizada</a:t>
            </a:r>
            <a:r>
              <a:rPr lang="pt-BR" sz="2000">
                <a:solidFill>
                  <a:schemeClr val="dk1"/>
                </a:solidFill>
              </a:rPr>
              <a:t>.</a:t>
            </a: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É comum que as </a:t>
            </a:r>
            <a:r>
              <a:rPr lang="pt-BR" sz="2000">
                <a:solidFill>
                  <a:srgbClr val="800000"/>
                </a:solidFill>
              </a:rPr>
              <a:t>ferramentas de ETL ofereçam apenas suporte para bancos de dados sob o modelo relacional</a:t>
            </a:r>
            <a:r>
              <a:rPr lang="pt-BR" sz="2000">
                <a:solidFill>
                  <a:schemeClr val="dk1"/>
                </a:solidFill>
              </a:rPr>
              <a:t>. Contudo, há um aumento significativo no uso de bancos de dados que utilizam o </a:t>
            </a:r>
            <a:r>
              <a:rPr lang="pt-BR" sz="2000">
                <a:solidFill>
                  <a:srgbClr val="800000"/>
                </a:solidFill>
              </a:rPr>
              <a:t>modelo NoSQL,</a:t>
            </a:r>
            <a:r>
              <a:rPr lang="pt-BR" sz="2000">
                <a:solidFill>
                  <a:schemeClr val="dk1"/>
                </a:solidFill>
              </a:rPr>
              <a:t> sendo importante dar atenção à eles.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800000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0" y="15675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152400" y="519125"/>
            <a:ext cx="8667600" cy="533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ETL - </a:t>
            </a:r>
            <a:r>
              <a:rPr lang="pt-BR" sz="2800">
                <a:solidFill>
                  <a:srgbClr val="800000"/>
                </a:solidFill>
              </a:rPr>
              <a:t>Extração, Transformação e Carga de dados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09750"/>
            <a:ext cx="3908026" cy="32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</a:t>
            </a:r>
            <a:r>
              <a:rPr lang="pt-BR" sz="4000"/>
              <a:t>ção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0825" y="519125"/>
            <a:ext cx="8804700" cy="13527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pt-BR" sz="3400" baseline="-25000">
                <a:solidFill>
                  <a:srgbClr val="800000"/>
                </a:solidFill>
              </a:rPr>
              <a:t>Muitas empresas ignoram o uso de ferramentas de ETL baseadas em GUI e optam por adotar uma linguagem de</a:t>
            </a:r>
            <a:r>
              <a:rPr lang="pt-BR" sz="3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3400" b="0" i="0" u="none" strike="noStrike" cap="none" baseline="-250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r>
              <a:rPr lang="pt-BR" sz="3400" baseline="-25000">
                <a:solidFill>
                  <a:srgbClr val="800000"/>
                </a:solidFill>
              </a:rPr>
              <a:t>ação de propósito geral</a:t>
            </a:r>
            <a:r>
              <a:rPr lang="pt-BR" sz="3600" baseline="-25000">
                <a:solidFill>
                  <a:srgbClr val="800000"/>
                </a:solidFill>
              </a:rPr>
              <a:t>.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25" y="2200625"/>
            <a:ext cx="3908026" cy="2942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Shape 214"/>
          <p:cNvCxnSpPr/>
          <p:nvPr/>
        </p:nvCxnSpPr>
        <p:spPr>
          <a:xfrm rot="10800000" flipH="1">
            <a:off x="1315325" y="2314425"/>
            <a:ext cx="2010900" cy="1833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5" name="Shape 215"/>
          <p:cNvCxnSpPr/>
          <p:nvPr/>
        </p:nvCxnSpPr>
        <p:spPr>
          <a:xfrm>
            <a:off x="1479725" y="2390350"/>
            <a:ext cx="1669500" cy="2478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824" y="2013438"/>
            <a:ext cx="3961800" cy="23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</a:t>
            </a:r>
            <a:r>
              <a:rPr lang="pt-BR" sz="4000"/>
              <a:t>ção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658800" y="1765525"/>
            <a:ext cx="8028000" cy="32757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/>
              <a:t>Pouco suporte aos fundamentos de ETL ao utilizar uma linguagem de propósito geral, seu reuso é limitado.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/>
              <a:t>As ferramentas de ETL oferecem pouco suporte aos bancos de dados NoSQL.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rgbClr val="0066FF"/>
                </a:solidFill>
              </a:rPr>
              <a:t>Dificuldade na customização para domínios de negócio específicos e a integração com outras aplicações, além de exigir conhecimento de notações diferentes para cada ambiente.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415950" y="688225"/>
            <a:ext cx="8513700" cy="107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3095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Dificuldades em adotar linguagem de programação de propósito geral e as soluções de ETL existentes atualmente: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</a:t>
            </a:r>
            <a:r>
              <a:rPr lang="pt-BR" sz="4000"/>
              <a:t>tivos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0" y="519124"/>
            <a:ext cx="9144000" cy="4521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4365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❑"/>
            </a:pPr>
            <a:r>
              <a:rPr lang="pt-BR" sz="2400"/>
              <a:t>Especificar um framework </a:t>
            </a:r>
            <a:r>
              <a:rPr lang="pt-BR" sz="2400">
                <a:solidFill>
                  <a:srgbClr val="800000"/>
                </a:solidFill>
              </a:rPr>
              <a:t>programável</a:t>
            </a:r>
            <a:r>
              <a:rPr lang="pt-BR" sz="2400"/>
              <a:t>, </a:t>
            </a:r>
            <a:r>
              <a:rPr lang="pt-BR" sz="2400">
                <a:solidFill>
                  <a:srgbClr val="800000"/>
                </a:solidFill>
              </a:rPr>
              <a:t>flexível</a:t>
            </a:r>
            <a:r>
              <a:rPr lang="pt-BR" sz="2400"/>
              <a:t> e </a:t>
            </a:r>
            <a:r>
              <a:rPr lang="pt-BR" sz="2400">
                <a:solidFill>
                  <a:srgbClr val="800000"/>
                </a:solidFill>
              </a:rPr>
              <a:t>integrado</a:t>
            </a:r>
            <a:r>
              <a:rPr lang="pt-BR" sz="2400"/>
              <a:t> para modelagem e execução de processos de ETL para bancos de dados NoSQL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pt-B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❑"/>
            </a:pPr>
            <a:r>
              <a:rPr lang="pt-BR" sz="2400"/>
              <a:t>Apresentar um </a:t>
            </a:r>
            <a:r>
              <a:rPr lang="pt-BR" sz="2400">
                <a:solidFill>
                  <a:srgbClr val="800000"/>
                </a:solidFill>
              </a:rPr>
              <a:t>estudo experimental de software</a:t>
            </a:r>
            <a:r>
              <a:rPr lang="pt-BR" sz="2400"/>
              <a:t>, a fim de </a:t>
            </a:r>
            <a:r>
              <a:rPr lang="pt-BR" sz="2400">
                <a:solidFill>
                  <a:srgbClr val="800000"/>
                </a:solidFill>
              </a:rPr>
              <a:t>caracterizar</a:t>
            </a:r>
            <a:r>
              <a:rPr lang="pt-BR" sz="2400"/>
              <a:t> as principais </a:t>
            </a:r>
            <a:r>
              <a:rPr lang="pt-BR" sz="2400">
                <a:solidFill>
                  <a:srgbClr val="800000"/>
                </a:solidFill>
              </a:rPr>
              <a:t>funcionalidades</a:t>
            </a:r>
            <a:r>
              <a:rPr lang="pt-BR" sz="2400"/>
              <a:t> das ferramentas de ETL para BDs NoSQL.</a:t>
            </a:r>
          </a:p>
          <a:p>
            <a:pPr marL="0" marR="0" lvl="2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❑"/>
            </a:pPr>
            <a:r>
              <a:rPr lang="pt-BR" sz="2400"/>
              <a:t>Prover dois </a:t>
            </a:r>
            <a:r>
              <a:rPr lang="pt-BR" sz="2400">
                <a:solidFill>
                  <a:srgbClr val="980000"/>
                </a:solidFill>
              </a:rPr>
              <a:t>ambientes de ETL</a:t>
            </a:r>
            <a:r>
              <a:rPr lang="pt-BR" sz="2400"/>
              <a:t> a partir do framework proposto para </a:t>
            </a:r>
            <a:r>
              <a:rPr lang="pt-BR" sz="2400">
                <a:solidFill>
                  <a:srgbClr val="980000"/>
                </a:solidFill>
              </a:rPr>
              <a:t>facilitar</a:t>
            </a:r>
            <a:r>
              <a:rPr lang="pt-BR" sz="2400"/>
              <a:t> a </a:t>
            </a:r>
            <a:r>
              <a:rPr lang="pt-BR" sz="2400">
                <a:solidFill>
                  <a:srgbClr val="980000"/>
                </a:solidFill>
              </a:rPr>
              <a:t>extração</a:t>
            </a:r>
            <a:r>
              <a:rPr lang="pt-BR" sz="2400"/>
              <a:t>, </a:t>
            </a:r>
            <a:r>
              <a:rPr lang="pt-BR" sz="2400">
                <a:solidFill>
                  <a:srgbClr val="980000"/>
                </a:solidFill>
              </a:rPr>
              <a:t>transformação</a:t>
            </a:r>
            <a:r>
              <a:rPr lang="pt-BR" sz="2400"/>
              <a:t> e </a:t>
            </a:r>
            <a:r>
              <a:rPr lang="pt-BR" sz="2400">
                <a:solidFill>
                  <a:srgbClr val="980000"/>
                </a:solidFill>
              </a:rPr>
              <a:t>carga</a:t>
            </a:r>
            <a:r>
              <a:rPr lang="pt-BR" sz="2400"/>
              <a:t> de dados em DW modelados pelo esquema estrela.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/>
              <a:t>Revisão de Literatura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000" y="750488"/>
            <a:ext cx="7033988" cy="384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68312" y="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/>
              <a:t>Trabalho Proposto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405050" y="715673"/>
            <a:ext cx="8675700" cy="3280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Requisitos de Software do ETL4NoSQL</a:t>
            </a: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Modelagens do Domínio e Especificação</a:t>
            </a:r>
            <a:r>
              <a:rPr lang="pt-BR" sz="28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Especificação de Componentes</a:t>
            </a: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Interfaces de Programação</a:t>
            </a: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Estudo Experimental de Software</a:t>
            </a: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Especializações do ETL4NoSQL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2725" y="4300538"/>
            <a:ext cx="1805015" cy="68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Requisitos de Software do ETL4NoSQL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100" y="533400"/>
            <a:ext cx="5461000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do Domínio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44475" y="788202"/>
            <a:ext cx="8964600" cy="621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Modelo Conceitual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00" y="1409800"/>
            <a:ext cx="7848601" cy="28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do Domínio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Modelo de Casos de Uso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400" y="1016000"/>
            <a:ext cx="5092701" cy="40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468312" y="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Sumário / Conteúdo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457200" y="519100"/>
            <a:ext cx="8229600" cy="4623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26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  <a:p>
            <a:pPr marL="741362" marR="0" lvl="1" indent="-258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</a:p>
          <a:p>
            <a:pPr marL="741362" marR="0" lvl="1" indent="-258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</a:p>
          <a:p>
            <a:pPr marL="741362" marR="0" lvl="1" indent="-258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</a:p>
          <a:p>
            <a:pPr marL="341312" marR="0" lvl="0" indent="-326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Revisão de Literatura</a:t>
            </a:r>
          </a:p>
          <a:p>
            <a:pPr marL="341312" marR="0" lvl="0" indent="-326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Trabalho proposto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Requisitos de software do ETL4NoSQL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Modelage</a:t>
            </a:r>
            <a:r>
              <a:rPr lang="pt-BR" sz="2000">
                <a:solidFill>
                  <a:srgbClr val="800000"/>
                </a:solidFill>
              </a:rPr>
              <a:t>ns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do Domínio e Especificação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>
                <a:solidFill>
                  <a:srgbClr val="800000"/>
                </a:solidFill>
              </a:rPr>
              <a:t>Interação entre Componentes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Especificação de Componentes 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Interfaces de Programação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>
                <a:solidFill>
                  <a:srgbClr val="800000"/>
                </a:solidFill>
              </a:rPr>
              <a:t>Estudo experimental de software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>
                <a:solidFill>
                  <a:srgbClr val="800000"/>
                </a:solidFill>
              </a:rPr>
              <a:t>Especializações do ETL4NoSQL</a:t>
            </a:r>
          </a:p>
          <a:p>
            <a:pPr marL="341312" marR="0" lvl="0" indent="-326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</a:t>
            </a:r>
            <a:r>
              <a:rPr lang="pt-BR" sz="2000"/>
              <a:t>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do Domínio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Modelo Comportamental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1028700"/>
            <a:ext cx="5435601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da Especificação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0" y="897731"/>
            <a:ext cx="9144000" cy="393382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2900" marR="0" lvl="0" indent="-469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495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 dirty="0">
                <a:solidFill>
                  <a:srgbClr val="800000"/>
                </a:solidFill>
              </a:rPr>
              <a:t>Interfaces de Sistemas identificadas: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2000" dirty="0" err="1">
                <a:solidFill>
                  <a:srgbClr val="800000"/>
                </a:solidFill>
              </a:rPr>
              <a:t>IReadData</a:t>
            </a:r>
            <a:endParaRPr lang="pt-BR" sz="2000" dirty="0">
              <a:solidFill>
                <a:srgbClr val="800000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2000" dirty="0" err="1">
                <a:solidFill>
                  <a:srgbClr val="800000"/>
                </a:solidFill>
              </a:rPr>
              <a:t>IWriteData</a:t>
            </a:r>
            <a:endParaRPr lang="pt-BR" sz="2000" dirty="0">
              <a:solidFill>
                <a:srgbClr val="800000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2000" dirty="0" err="1">
                <a:solidFill>
                  <a:srgbClr val="800000"/>
                </a:solidFill>
              </a:rPr>
              <a:t>IModelData</a:t>
            </a:r>
            <a:endParaRPr lang="pt-BR" sz="2000" dirty="0">
              <a:solidFill>
                <a:srgbClr val="800000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2000" dirty="0" err="1">
                <a:solidFill>
                  <a:srgbClr val="800000"/>
                </a:solidFill>
              </a:rPr>
              <a:t>IExeOP</a:t>
            </a:r>
            <a:endParaRPr lang="pt-BR" sz="2000" dirty="0">
              <a:solidFill>
                <a:srgbClr val="800000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2000" dirty="0" err="1">
                <a:solidFill>
                  <a:srgbClr val="800000"/>
                </a:solidFill>
              </a:rPr>
              <a:t>IProcOP</a:t>
            </a:r>
            <a:endParaRPr lang="pt-BR" sz="2000" dirty="0">
              <a:solidFill>
                <a:srgbClr val="800000"/>
              </a:solidFill>
            </a:endParaRPr>
          </a:p>
        </p:txBody>
      </p:sp>
      <p:pic>
        <p:nvPicPr>
          <p:cNvPr id="7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849" y="966989"/>
            <a:ext cx="5092701" cy="402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de Seta Reta 2"/>
          <p:cNvCxnSpPr/>
          <p:nvPr/>
        </p:nvCxnSpPr>
        <p:spPr>
          <a:xfrm flipV="1">
            <a:off x="2783840" y="1168400"/>
            <a:ext cx="1223009" cy="2336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2783840" y="1908214"/>
            <a:ext cx="1127760" cy="1034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783840" y="2487573"/>
            <a:ext cx="1223009" cy="4919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2418080" y="3048797"/>
            <a:ext cx="1588769" cy="8424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2519680" y="3658397"/>
            <a:ext cx="1391920" cy="8649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da Especificação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-294640" y="1084166"/>
            <a:ext cx="393192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 dirty="0">
                <a:solidFill>
                  <a:srgbClr val="800000"/>
                </a:solidFill>
              </a:rPr>
              <a:t>Interfaces de Negócio: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</p:txBody>
      </p:sp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22175"/>
            <a:ext cx="5207453" cy="290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7680" y="1249355"/>
            <a:ext cx="3304541" cy="1945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de Seta Reta 2"/>
          <p:cNvCxnSpPr/>
          <p:nvPr/>
        </p:nvCxnSpPr>
        <p:spPr>
          <a:xfrm flipH="1">
            <a:off x="914400" y="1671409"/>
            <a:ext cx="4770120" cy="18642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H="1">
            <a:off x="2225040" y="2570480"/>
            <a:ext cx="4196080" cy="965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5059680" y="2966720"/>
            <a:ext cx="2275840" cy="18958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3637280" y="1623474"/>
            <a:ext cx="2783840" cy="18895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5029200" y="2032000"/>
            <a:ext cx="2377441" cy="17137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6370321" y="892155"/>
            <a:ext cx="20726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C00000"/>
                </a:solidFill>
              </a:rPr>
              <a:t>Modelo Conceitual</a:t>
            </a:r>
            <a:endParaRPr lang="pt-BR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da Especificação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 dirty="0">
                <a:solidFill>
                  <a:srgbClr val="800000"/>
                </a:solidFill>
              </a:rPr>
              <a:t>Arquitetura </a:t>
            </a:r>
            <a:r>
              <a:rPr lang="pt-BR" sz="2000" dirty="0" smtClean="0">
                <a:solidFill>
                  <a:srgbClr val="800000"/>
                </a:solidFill>
              </a:rPr>
              <a:t>do Sistema:</a:t>
            </a:r>
            <a:endParaRPr lang="pt-BR" sz="2000" dirty="0">
              <a:solidFill>
                <a:srgbClr val="8000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43" y="1172894"/>
            <a:ext cx="6833036" cy="38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/>
          <p:cNvSpPr/>
          <p:nvPr/>
        </p:nvSpPr>
        <p:spPr>
          <a:xfrm>
            <a:off x="2194560" y="1064425"/>
            <a:ext cx="3108960" cy="13942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 flipV="1">
            <a:off x="5151120" y="1064425"/>
            <a:ext cx="1158240" cy="30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309360" y="833120"/>
            <a:ext cx="229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Componente Gerenciador</a:t>
            </a:r>
          </a:p>
          <a:p>
            <a:r>
              <a:rPr lang="pt-BR" dirty="0" smtClean="0">
                <a:solidFill>
                  <a:schemeClr val="accent1"/>
                </a:solidFill>
              </a:rPr>
              <a:t>(</a:t>
            </a:r>
            <a:r>
              <a:rPr lang="pt-BR" dirty="0" err="1" smtClean="0">
                <a:solidFill>
                  <a:schemeClr val="accent1"/>
                </a:solidFill>
              </a:rPr>
              <a:t>Controller</a:t>
            </a:r>
            <a:r>
              <a:rPr lang="pt-BR" dirty="0" smtClean="0">
                <a:solidFill>
                  <a:schemeClr val="accent1"/>
                </a:solidFill>
              </a:rPr>
              <a:t>)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553720" y="2679865"/>
            <a:ext cx="6390640" cy="23774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6944360" y="2458721"/>
            <a:ext cx="350520" cy="302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381676" y="1981200"/>
            <a:ext cx="15083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C00000"/>
                </a:solidFill>
              </a:rPr>
              <a:t>Componentes para criação e execução de processos de ETL</a:t>
            </a:r>
            <a:endParaRPr lang="pt-BR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Interação entre Componentes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Operações da interface de negócio: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1" y="4166706"/>
            <a:ext cx="440436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41" y="2747100"/>
            <a:ext cx="440436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040" y="1570625"/>
            <a:ext cx="440436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673199" y="1030833"/>
            <a:ext cx="3746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 sz="1600" dirty="0" smtClean="0">
                <a:solidFill>
                  <a:srgbClr val="800000"/>
                </a:solidFill>
              </a:rPr>
              <a:t>Conexão</a:t>
            </a:r>
            <a:r>
              <a:rPr lang="pt-BR" sz="1600" dirty="0" smtClean="0"/>
              <a:t> </a:t>
            </a:r>
            <a:r>
              <a:rPr lang="pt-BR" sz="1600" dirty="0">
                <a:solidFill>
                  <a:srgbClr val="800000"/>
                </a:solidFill>
              </a:rPr>
              <a:t>à fonte de dados: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673199" y="2204775"/>
            <a:ext cx="4178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 smtClean="0">
                <a:solidFill>
                  <a:srgbClr val="800000"/>
                </a:solidFill>
              </a:rPr>
              <a:t>Reconhecimento da </a:t>
            </a:r>
            <a:r>
              <a:rPr lang="pt-BR" sz="1600" dirty="0">
                <a:solidFill>
                  <a:srgbClr val="800000"/>
                </a:solidFill>
              </a:rPr>
              <a:t>estrutura de dados: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320040" y="3637128"/>
            <a:ext cx="65532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 smtClean="0">
                <a:solidFill>
                  <a:srgbClr val="800000"/>
                </a:solidFill>
              </a:rPr>
              <a:t>Verificação de </a:t>
            </a:r>
            <a:r>
              <a:rPr lang="pt-BR" sz="1600" dirty="0">
                <a:solidFill>
                  <a:srgbClr val="800000"/>
                </a:solidFill>
              </a:rPr>
              <a:t>permissão de </a:t>
            </a:r>
            <a:r>
              <a:rPr lang="pt-BR" sz="1600" dirty="0" smtClean="0">
                <a:solidFill>
                  <a:srgbClr val="800000"/>
                </a:solidFill>
              </a:rPr>
              <a:t>escrita:</a:t>
            </a:r>
            <a:endParaRPr lang="pt-BR" sz="1600" dirty="0">
              <a:solidFill>
                <a:srgbClr val="800000"/>
              </a:solidFill>
            </a:endParaRPr>
          </a:p>
        </p:txBody>
      </p:sp>
      <p:sp>
        <p:nvSpPr>
          <p:cNvPr id="12" name="Shape 361"/>
          <p:cNvSpPr txBox="1"/>
          <p:nvPr/>
        </p:nvSpPr>
        <p:spPr>
          <a:xfrm>
            <a:off x="5407760" y="872673"/>
            <a:ext cx="3746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>
                <a:solidFill>
                  <a:srgbClr val="800000"/>
                </a:solidFill>
              </a:rPr>
              <a:t>Leitura dos dados da fonte:</a:t>
            </a:r>
          </a:p>
        </p:txBody>
      </p:sp>
      <p:pic>
        <p:nvPicPr>
          <p:cNvPr id="13" name="Shape 3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0520" y="1274901"/>
            <a:ext cx="3349320" cy="12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362"/>
          <p:cNvSpPr txBox="1"/>
          <p:nvPr/>
        </p:nvSpPr>
        <p:spPr>
          <a:xfrm>
            <a:off x="5584240" y="2723841"/>
            <a:ext cx="339344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>
                <a:solidFill>
                  <a:srgbClr val="800000"/>
                </a:solidFill>
              </a:rPr>
              <a:t>Cria as operações de ETL:</a:t>
            </a:r>
          </a:p>
        </p:txBody>
      </p:sp>
      <p:pic>
        <p:nvPicPr>
          <p:cNvPr id="15" name="Shape 3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2852" y="3250311"/>
            <a:ext cx="2736215" cy="1332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Interação entre Componentes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Operações da interface de negócio: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624840" y="1086637"/>
            <a:ext cx="3746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 smtClean="0">
                <a:solidFill>
                  <a:srgbClr val="800000"/>
                </a:solidFill>
              </a:rPr>
              <a:t>Modelagem das operações:</a:t>
            </a:r>
            <a:endParaRPr lang="pt-BR" sz="1600" dirty="0">
              <a:solidFill>
                <a:srgbClr val="800000"/>
              </a:solidFill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624840" y="2411594"/>
            <a:ext cx="3746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smtClean="0">
                <a:solidFill>
                  <a:srgbClr val="800000"/>
                </a:solidFill>
              </a:rPr>
              <a:t>Gerenciamento das </a:t>
            </a:r>
            <a:r>
              <a:rPr lang="pt-BR" sz="1600" dirty="0">
                <a:solidFill>
                  <a:srgbClr val="800000"/>
                </a:solidFill>
              </a:rPr>
              <a:t>operações de ETL: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0" y="1621531"/>
            <a:ext cx="3566160" cy="79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91" y="3126894"/>
            <a:ext cx="4590469" cy="14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9"/>
          <p:cNvSpPr txBox="1"/>
          <p:nvPr/>
        </p:nvSpPr>
        <p:spPr>
          <a:xfrm>
            <a:off x="5140960" y="1086637"/>
            <a:ext cx="3746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 smtClean="0">
                <a:solidFill>
                  <a:srgbClr val="800000"/>
                </a:solidFill>
              </a:rPr>
              <a:t>Processamento das </a:t>
            </a:r>
            <a:r>
              <a:rPr lang="pt-BR" sz="1600" dirty="0">
                <a:solidFill>
                  <a:srgbClr val="800000"/>
                </a:solidFill>
              </a:rPr>
              <a:t>operações:</a:t>
            </a:r>
          </a:p>
        </p:txBody>
      </p:sp>
      <p:pic>
        <p:nvPicPr>
          <p:cNvPr id="11" name="Shape 3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7432" y="1778663"/>
            <a:ext cx="3513455" cy="168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Especificação de Componentes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Diagrama de especificação das Interfaces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7" y="1275159"/>
            <a:ext cx="9017826" cy="3068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Interfaces de Programação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ETLNoSQLMgr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700" y="533400"/>
            <a:ext cx="5422900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Interfaces de Programação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IDataMgr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900" y="517799"/>
            <a:ext cx="5830125" cy="40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Interfaces de Programação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IModelMgr</a:t>
            </a:r>
          </a:p>
        </p:txBody>
      </p:sp>
      <p:pic>
        <p:nvPicPr>
          <p:cNvPr id="434" name="Shape 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400" y="517800"/>
            <a:ext cx="6375399" cy="3789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0" y="519125"/>
            <a:ext cx="8815200" cy="51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159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Bancos de Dados Relacionais x Bancos de Dados NoSQL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2" marR="0" lvl="0" indent="-493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20875" y="1051725"/>
            <a:ext cx="7815900" cy="260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A </a:t>
            </a:r>
            <a:r>
              <a:rPr lang="pt-BR" sz="2000">
                <a:solidFill>
                  <a:srgbClr val="800000"/>
                </a:solidFill>
              </a:rPr>
              <a:t>estrutura de armazenamento de dados</a:t>
            </a:r>
            <a:r>
              <a:rPr lang="pt-BR" sz="2000">
                <a:solidFill>
                  <a:schemeClr val="dk1"/>
                </a:solidFill>
              </a:rPr>
              <a:t> adotada por muitos desenvolvedores de software têm se baseado no modela relacional.</a:t>
            </a: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Porém, os </a:t>
            </a:r>
            <a:r>
              <a:rPr lang="pt-BR" sz="2000">
                <a:solidFill>
                  <a:srgbClr val="800000"/>
                </a:solidFill>
              </a:rPr>
              <a:t>requisitos de dados</a:t>
            </a:r>
            <a:r>
              <a:rPr lang="pt-BR" sz="2000">
                <a:solidFill>
                  <a:schemeClr val="dk1"/>
                </a:solidFill>
              </a:rPr>
              <a:t> para o desenvolvimento das </a:t>
            </a:r>
            <a:r>
              <a:rPr lang="pt-BR" sz="2000">
                <a:solidFill>
                  <a:srgbClr val="800000"/>
                </a:solidFill>
              </a:rPr>
              <a:t>ferramentas de softwares</a:t>
            </a:r>
            <a:r>
              <a:rPr lang="pt-BR" sz="2000">
                <a:solidFill>
                  <a:schemeClr val="dk1"/>
                </a:solidFill>
              </a:rPr>
              <a:t> atuais têm mudado significativamente, especialmente com o aumento das </a:t>
            </a:r>
            <a:r>
              <a:rPr lang="pt-BR" sz="2000">
                <a:solidFill>
                  <a:srgbClr val="800000"/>
                </a:solidFill>
              </a:rPr>
              <a:t>aplicações Web</a:t>
            </a:r>
            <a:r>
              <a:rPr lang="pt-BR" sz="200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450" y="3229825"/>
            <a:ext cx="3402125" cy="19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Interfaces de Programação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IOpMgr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700" y="517800"/>
            <a:ext cx="6388100" cy="371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Interfaces de Programação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IProcMgr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517800"/>
            <a:ext cx="6662550" cy="34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0" y="519173"/>
            <a:ext cx="9144000" cy="1779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Objetivo do Experimento: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Definir se a ferramenta proposta é adequada para auxiliar no desenvolvimento de processos de ETL.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0" y="2298773"/>
            <a:ext cx="9144000" cy="1779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Objetivos do Estudo: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00"/>
              <a:buChar char="○"/>
            </a:pPr>
            <a:r>
              <a:rPr lang="pt-BR" sz="2200">
                <a:solidFill>
                  <a:srgbClr val="800000"/>
                </a:solidFill>
              </a:rPr>
              <a:t>Analisar as ferramentas de ETL;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00"/>
              <a:buChar char="○"/>
            </a:pPr>
            <a:r>
              <a:rPr lang="pt-BR" sz="2200">
                <a:solidFill>
                  <a:srgbClr val="800000"/>
                </a:solidFill>
              </a:rPr>
              <a:t>Com o propósito de caracterizar;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00"/>
              <a:buChar char="○"/>
            </a:pPr>
            <a:r>
              <a:rPr lang="pt-BR" sz="2200">
                <a:solidFill>
                  <a:srgbClr val="800000"/>
                </a:solidFill>
              </a:rPr>
              <a:t>Com relação às funcionalidades das ferramentas estudadas;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00"/>
              <a:buChar char="○"/>
            </a:pPr>
            <a:r>
              <a:rPr lang="pt-BR" sz="2200">
                <a:solidFill>
                  <a:srgbClr val="800000"/>
                </a:solidFill>
              </a:rPr>
              <a:t>Do ponto dos estudos encontrados;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00"/>
              <a:buChar char="○"/>
            </a:pPr>
            <a:r>
              <a:rPr lang="pt-BR" sz="2200">
                <a:solidFill>
                  <a:srgbClr val="800000"/>
                </a:solidFill>
              </a:rPr>
              <a:t>No contexto comparativo entre as ferramentas estudas.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Shape 476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76200" y="633475"/>
            <a:ext cx="9144000" cy="4407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Roteiro do estudo experimental: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○"/>
            </a:pPr>
            <a:r>
              <a:rPr lang="pt-BR" sz="2400">
                <a:solidFill>
                  <a:srgbClr val="800000"/>
                </a:solidFill>
              </a:rPr>
              <a:t>Questões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1800">
                <a:solidFill>
                  <a:srgbClr val="800000"/>
                </a:solidFill>
              </a:rPr>
              <a:t>Q1. Existem funcionalidades listadas pelas ferramentas pesquisadas que não estão presentes no ETL4NoSQL?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1800">
                <a:solidFill>
                  <a:srgbClr val="800000"/>
                </a:solidFill>
              </a:rPr>
              <a:t>Existem funcionalidades listadas pelas ferramentas pesquisadas que estão presentes no ETL4NoSQL, mas são consideradas pouco úteis?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1800">
                <a:solidFill>
                  <a:srgbClr val="800000"/>
                </a:solidFill>
              </a:rPr>
              <a:t>Q3. Existem funcionalidades que estão presentes nas ferramentas de ETL pesquisadas e no ETL4NoSQL, e que poderiam ser melhoradas?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1800">
                <a:solidFill>
                  <a:srgbClr val="800000"/>
                </a:solidFill>
              </a:rPr>
              <a:t>Q4. Existem funcionalidades que estão presentes nas ferramentas de ETL pesquisadas que não estão presentes no ETL4NoSQL, mas que são bastante utilizadas?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Shape 486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76200" y="633475"/>
            <a:ext cx="9144000" cy="4407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25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Roteiro do estudo experimental: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Char char="○"/>
            </a:pPr>
            <a:r>
              <a:rPr lang="pt-BR" sz="2000">
                <a:solidFill>
                  <a:srgbClr val="800000"/>
                </a:solidFill>
              </a:rPr>
              <a:t>Hipóteses</a:t>
            </a: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Char char="■"/>
            </a:pPr>
            <a:r>
              <a:rPr lang="pt-BR" sz="1600">
                <a:solidFill>
                  <a:srgbClr val="800000"/>
                </a:solidFill>
              </a:rPr>
              <a:t>Hipótese nula (H0): As funcionalidades oferecidas pelo ETL4NoSQL são similares às funcionalidades oferecidas pelas ferramentas de ETL pesquisadas.</a:t>
            </a: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Char char="■"/>
            </a:pPr>
            <a:r>
              <a:rPr lang="pt-BR" sz="1600">
                <a:solidFill>
                  <a:srgbClr val="800000"/>
                </a:solidFill>
              </a:rPr>
              <a:t>Hipótese alternativa (H1): A lista de funcionalidades oferecidas pelo ETL4NoSQL é diferente da lista de funcionalidades oferecidas pelas ferramentas de ETL pesquisadas.</a:t>
            </a: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Char char="■"/>
            </a:pPr>
            <a:r>
              <a:rPr lang="pt-BR" sz="1600">
                <a:solidFill>
                  <a:srgbClr val="800000"/>
                </a:solidFill>
              </a:rPr>
              <a:t>(H2): Na lista de funcionalidades oferecidas pelo ETL4NoSQL e pelas ferramentas de ETL pesquisadas possuem funcionalidades consideradas pouco úteis.</a:t>
            </a: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Char char="■"/>
            </a:pPr>
            <a:r>
              <a:rPr lang="pt-BR" sz="1600">
                <a:solidFill>
                  <a:srgbClr val="800000"/>
                </a:solidFill>
              </a:rPr>
              <a:t>(H3): Na lista de funcionalidades oferecidas pelo ETL4NoSQL e pelas ferramentas de ETL pesquisadas possuem funcionalidades consideradas úteis, cujo necessita de melhorias.</a:t>
            </a: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Char char="■"/>
            </a:pPr>
            <a:r>
              <a:rPr lang="pt-BR" sz="1600">
                <a:solidFill>
                  <a:srgbClr val="800000"/>
                </a:solidFill>
              </a:rPr>
              <a:t>(H4): A lista de funcionalidades que estão presentes nas ferramentas pesquisadas e não estão presentes no ETL4NoSQL que são consideradas úteis.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76200" y="633475"/>
            <a:ext cx="9144000" cy="4407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Roteiro do estudo experimental: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Métricas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</p:txBody>
      </p:sp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133" y="1549400"/>
            <a:ext cx="5829742" cy="34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76200" y="633475"/>
            <a:ext cx="9144000" cy="4407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38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000"/>
              <a:buFont typeface="Noto Sans Symbols"/>
              <a:buChar char="❑"/>
            </a:pPr>
            <a:r>
              <a:rPr lang="pt-BR" sz="3000">
                <a:solidFill>
                  <a:srgbClr val="800000"/>
                </a:solidFill>
              </a:rPr>
              <a:t>Roteiro do estudo experimental: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Seleção do contexto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Seleção dos indivíduos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Variáveis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Validade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0" y="533399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Questionário: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Instrumentação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350" y="1690612"/>
            <a:ext cx="6591300" cy="22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0" y="533399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Questionário: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Questionário de Funcionalidades</a:t>
            </a:r>
          </a:p>
        </p:txBody>
      </p:sp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88" y="1282699"/>
            <a:ext cx="4959429" cy="36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0" y="53340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Resultado do Estudo: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650" y="917300"/>
            <a:ext cx="490535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350" y="1079551"/>
            <a:ext cx="4295026" cy="18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9075" y="3139800"/>
            <a:ext cx="4576350" cy="20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0" y="519125"/>
            <a:ext cx="8815200" cy="51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159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Bancos de Dados Relacionais x Bancos de Dados NoSQL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2" marR="0" lvl="0" indent="-493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0" y="1038250"/>
            <a:ext cx="8524200" cy="218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Esses segmentos de aplicações exigem </a:t>
            </a:r>
            <a:r>
              <a:rPr lang="pt-BR" sz="2000">
                <a:solidFill>
                  <a:srgbClr val="800000"/>
                </a:solidFill>
              </a:rPr>
              <a:t>alta escalabilidade</a:t>
            </a:r>
            <a:r>
              <a:rPr lang="pt-BR" sz="2000">
                <a:solidFill>
                  <a:schemeClr val="dk1"/>
                </a:solidFill>
              </a:rPr>
              <a:t> e </a:t>
            </a:r>
            <a:r>
              <a:rPr lang="pt-BR" sz="2000">
                <a:solidFill>
                  <a:srgbClr val="800000"/>
                </a:solidFill>
              </a:rPr>
              <a:t>vazão</a:t>
            </a:r>
            <a:r>
              <a:rPr lang="pt-BR" sz="2000">
                <a:solidFill>
                  <a:schemeClr val="dk1"/>
                </a:solidFill>
              </a:rPr>
              <a:t> e os SGBD sob o </a:t>
            </a:r>
            <a:r>
              <a:rPr lang="pt-BR" sz="2000">
                <a:solidFill>
                  <a:srgbClr val="800000"/>
                </a:solidFill>
              </a:rPr>
              <a:t>modelo relacional</a:t>
            </a:r>
            <a:r>
              <a:rPr lang="pt-BR" sz="2000">
                <a:solidFill>
                  <a:schemeClr val="dk1"/>
                </a:solidFill>
              </a:rPr>
              <a:t> muitas vezes não conseguem atender satisfatoriamente.</a:t>
            </a: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Como alternativa a isso surgem novos modelos de dados utilizando o termo </a:t>
            </a:r>
            <a:r>
              <a:rPr lang="pt-BR" sz="2000">
                <a:solidFill>
                  <a:srgbClr val="800000"/>
                </a:solidFill>
              </a:rPr>
              <a:t>NoSQL.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875" y="3018425"/>
            <a:ext cx="2566924" cy="160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75" y="3221800"/>
            <a:ext cx="3279324" cy="18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1488" y="3362213"/>
            <a:ext cx="2133600" cy="125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/>
              <a:t>Estudo Experimental de Software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0" y="519254"/>
            <a:ext cx="9144000" cy="3900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Análise e interpretação dos resultados:</a:t>
            </a: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Estatística descritiva</a:t>
            </a: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Aplicação do teste estatístico Qui-quadrado</a:t>
            </a: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Análise quantitativa</a:t>
            </a: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Análise qualitativa</a:t>
            </a: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Verificação das hipóteses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Especializações do ETL4NoSQL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0" y="517924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Aplicação ETL4NoSQLMongoStar</a:t>
            </a:r>
          </a:p>
        </p:txBody>
      </p:sp>
      <p:pic>
        <p:nvPicPr>
          <p:cNvPr id="564" name="Shape 5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7886"/>
            <a:ext cx="520065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900" y="1057875"/>
            <a:ext cx="3467099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Shape 574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Especializações do ETL4NoSQL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0" y="517924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Aplicação ETL4NoSQLMongoStar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1155724"/>
            <a:ext cx="6248400" cy="368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Shape 585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Especializações do ETL4NoSQL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0" y="517924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Aplicação ETL4NoSQLCassandraStar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562126"/>
            <a:ext cx="3943550" cy="17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650" y="1562124"/>
            <a:ext cx="42005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Especializações do ETL4NoSQL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0" y="517924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Aplicação ETL4NoSQLCassandraStar</a:t>
            </a:r>
          </a:p>
        </p:txBody>
      </p:sp>
      <p:pic>
        <p:nvPicPr>
          <p:cNvPr id="599" name="Shape 5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763" y="1000949"/>
            <a:ext cx="5934483" cy="368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468312" y="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</a:t>
            </a:r>
            <a:r>
              <a:rPr lang="pt-BR" sz="3600"/>
              <a:t>ão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468312" y="1383506"/>
            <a:ext cx="8675687" cy="248483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Font typeface="Noto Sans Symbols"/>
              <a:buChar char="❑"/>
            </a:pPr>
            <a:r>
              <a:rPr lang="pt-BR" sz="3200">
                <a:solidFill>
                  <a:srgbClr val="800000"/>
                </a:solidFill>
              </a:rPr>
              <a:t>Principais Contribuições</a:t>
            </a: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284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00000"/>
              </a:buClr>
              <a:buSzPts val="3200"/>
              <a:buFont typeface="Noto Sans Symbols"/>
              <a:buChar char="❑"/>
            </a:pPr>
            <a:r>
              <a:rPr lang="pt-BR" sz="3200">
                <a:solidFill>
                  <a:srgbClr val="800000"/>
                </a:solidFill>
              </a:rPr>
              <a:t>Trabalhos Futuros</a:t>
            </a: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1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2725" y="4300538"/>
            <a:ext cx="1805015" cy="68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Shape 619"/>
          <p:cNvSpPr txBox="1"/>
          <p:nvPr/>
        </p:nvSpPr>
        <p:spPr>
          <a:xfrm>
            <a:off x="468312" y="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Principais Contribuições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0" y="573875"/>
            <a:ext cx="9144000" cy="446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29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Noto Sans Symbols"/>
              <a:buChar char="❑"/>
            </a:pPr>
            <a:r>
              <a:rPr lang="pt-BR" sz="1800">
                <a:solidFill>
                  <a:srgbClr val="800000"/>
                </a:solidFill>
              </a:rPr>
              <a:t>Especificação de um framework para desenvolvimento de aplicações de ETL com foco em BD NoSQL</a:t>
            </a:r>
            <a:r>
              <a:rPr lang="pt-BR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/>
              <a:t>programável, flexível e integrado para modelagem e execução de processos de ETL</a:t>
            </a:r>
            <a:r>
              <a:rPr lang="pt-BR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pt-BR" sz="1800">
                <a:solidFill>
                  <a:srgbClr val="800000"/>
                </a:solidFill>
              </a:rPr>
              <a:t>Estudo experimental de software</a:t>
            </a:r>
            <a:r>
              <a:rPr lang="pt-BR" sz="1800"/>
              <a:t> baseado nas </a:t>
            </a:r>
            <a:r>
              <a:rPr lang="pt-BR" sz="1800">
                <a:solidFill>
                  <a:srgbClr val="800000"/>
                </a:solidFill>
              </a:rPr>
              <a:t>ferramentas de ETL</a:t>
            </a:r>
            <a:r>
              <a:rPr lang="pt-BR" sz="1800"/>
              <a:t> pesquisadas.</a:t>
            </a:r>
          </a:p>
          <a:p>
            <a:pPr marL="3429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pt-BR" sz="1800">
                <a:solidFill>
                  <a:srgbClr val="800000"/>
                </a:solidFill>
              </a:rPr>
              <a:t>Aplicações de ETL</a:t>
            </a:r>
            <a:r>
              <a:rPr lang="pt-BR" sz="1800"/>
              <a:t>, de domínios distintos baseadas em SGBD NoSQL, </a:t>
            </a:r>
            <a:r>
              <a:rPr lang="pt-BR" sz="1800">
                <a:solidFill>
                  <a:srgbClr val="800000"/>
                </a:solidFill>
              </a:rPr>
              <a:t>especializadas a partir do ETL4NoSQL</a:t>
            </a:r>
            <a:r>
              <a:rPr lang="pt-BR" sz="1800"/>
              <a:t>.</a:t>
            </a:r>
          </a:p>
          <a:p>
            <a:pPr marL="3429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Noto Sans Symbols"/>
              <a:buChar char="❑"/>
            </a:pPr>
            <a:r>
              <a:rPr lang="pt-BR" sz="1800"/>
              <a:t>O uso de conceitos de Engenharia de Software como </a:t>
            </a:r>
            <a:r>
              <a:rPr lang="pt-BR" sz="1800">
                <a:solidFill>
                  <a:srgbClr val="800000"/>
                </a:solidFill>
              </a:rPr>
              <a:t>Desenvolvimento de software Baseado em Componentes</a:t>
            </a:r>
            <a:r>
              <a:rPr lang="pt-BR" sz="1800"/>
              <a:t> e </a:t>
            </a:r>
            <a:r>
              <a:rPr lang="pt-BR" sz="1800">
                <a:solidFill>
                  <a:srgbClr val="800000"/>
                </a:solidFill>
              </a:rPr>
              <a:t>Frameworks</a:t>
            </a:r>
            <a:r>
              <a:rPr lang="pt-BR" sz="1800"/>
              <a:t> facilitaram a documentação e o reuso de um Framework genérico de ETL, que é um importante assunto na área de bancos de dados.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Shape 629"/>
          <p:cNvSpPr txBox="1"/>
          <p:nvPr/>
        </p:nvSpPr>
        <p:spPr>
          <a:xfrm>
            <a:off x="468312" y="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Trabalhos Futuros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0" y="627459"/>
            <a:ext cx="9144000" cy="4354115"/>
          </a:xfrm>
          <a:prstGeom prst="rect">
            <a:avLst/>
          </a:prstGeom>
          <a:noFill/>
          <a:ln>
            <a:noFill/>
          </a:ln>
        </p:spPr>
        <p:txBody>
          <a:bodyPr wrap="square" lIns="0" tIns="46800" rIns="90000" bIns="46800" anchor="t" anchorCtr="0">
            <a:noAutofit/>
          </a:bodyPr>
          <a:lstStyle/>
          <a:p>
            <a:pPr marL="741362" marR="0" lvl="1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2841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pt-BR" sz="2200"/>
              <a:t>A melhoria de </a:t>
            </a:r>
            <a:r>
              <a:rPr lang="pt-BR" sz="2200">
                <a:solidFill>
                  <a:srgbClr val="980000"/>
                </a:solidFill>
              </a:rPr>
              <a:t>aplicações de teste</a:t>
            </a:r>
            <a:r>
              <a:rPr lang="pt-BR" sz="2200"/>
              <a:t> para executar transformações com </a:t>
            </a:r>
            <a:r>
              <a:rPr lang="pt-BR" sz="2200">
                <a:solidFill>
                  <a:srgbClr val="980000"/>
                </a:solidFill>
              </a:rPr>
              <a:t>dados reais</a:t>
            </a:r>
            <a:r>
              <a:rPr lang="pt-BR" sz="2200"/>
              <a:t>;</a:t>
            </a:r>
          </a:p>
          <a:p>
            <a:pPr marL="741362" marR="0" lvl="1" indent="-2841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pt-BR" sz="2200"/>
              <a:t>A extensão do ETL4NoSQL para </a:t>
            </a:r>
            <a:r>
              <a:rPr lang="pt-BR" sz="2200">
                <a:solidFill>
                  <a:srgbClr val="980000"/>
                </a:solidFill>
              </a:rPr>
              <a:t>testar a execução dos processos</a:t>
            </a:r>
            <a:r>
              <a:rPr lang="pt-BR" sz="2200"/>
              <a:t> de forma </a:t>
            </a:r>
            <a:r>
              <a:rPr lang="pt-BR" sz="2200">
                <a:solidFill>
                  <a:srgbClr val="980000"/>
                </a:solidFill>
              </a:rPr>
              <a:t>distribuída</a:t>
            </a:r>
            <a:r>
              <a:rPr lang="pt-BR" sz="2200"/>
              <a:t> e </a:t>
            </a:r>
            <a:r>
              <a:rPr lang="pt-BR" sz="2200">
                <a:solidFill>
                  <a:srgbClr val="980000"/>
                </a:solidFill>
              </a:rPr>
              <a:t>paralela</a:t>
            </a:r>
            <a:r>
              <a:rPr lang="pt-BR" sz="2200"/>
              <a:t> pode ser uma investigação futura para investigar o </a:t>
            </a:r>
            <a:r>
              <a:rPr lang="pt-BR" sz="2200">
                <a:solidFill>
                  <a:srgbClr val="980000"/>
                </a:solidFill>
              </a:rPr>
              <a:t>desempenho</a:t>
            </a:r>
            <a:r>
              <a:rPr lang="pt-BR" sz="2200"/>
              <a:t>;</a:t>
            </a:r>
          </a:p>
          <a:p>
            <a:pPr marL="741362" marR="0" lvl="1" indent="-2841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pt-BR" sz="2200"/>
              <a:t>Utilizar aplicações de ETL de </a:t>
            </a:r>
            <a:r>
              <a:rPr lang="pt-BR" sz="2200">
                <a:solidFill>
                  <a:srgbClr val="980000"/>
                </a:solidFill>
              </a:rPr>
              <a:t>mesmo domínio</a:t>
            </a:r>
            <a:r>
              <a:rPr lang="pt-BR" sz="2200"/>
              <a:t> em outras</a:t>
            </a:r>
            <a:br>
              <a:rPr lang="pt-BR" sz="2200"/>
            </a:br>
            <a:r>
              <a:rPr lang="pt-BR" sz="2200"/>
              <a:t>ferramentas de ETL e </a:t>
            </a:r>
            <a:r>
              <a:rPr lang="pt-BR" sz="2200">
                <a:solidFill>
                  <a:srgbClr val="980000"/>
                </a:solidFill>
              </a:rPr>
              <a:t>comparar os resultados</a:t>
            </a:r>
            <a:r>
              <a:rPr lang="pt-BR" sz="2200"/>
              <a:t>;</a:t>
            </a:r>
          </a:p>
          <a:p>
            <a:pPr marL="741362" marR="0" lvl="1" indent="-2841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pt-BR" sz="2200"/>
              <a:t>Migrar o ETL4NoSQL como um </a:t>
            </a:r>
            <a:r>
              <a:rPr lang="pt-BR" sz="2200">
                <a:solidFill>
                  <a:srgbClr val="980000"/>
                </a:solidFill>
              </a:rPr>
              <a:t>serviço (SaaS) em um ambiente em nuvem</a:t>
            </a:r>
            <a:r>
              <a:rPr lang="pt-BR" sz="2200"/>
              <a:t>, que se caracteriza pela virtualização de recursos e </a:t>
            </a:r>
            <a:r>
              <a:rPr lang="pt-BR" sz="2200">
                <a:solidFill>
                  <a:srgbClr val="980000"/>
                </a:solidFill>
              </a:rPr>
              <a:t>arquitetura orientada a serviços (SOA)</a:t>
            </a:r>
            <a:r>
              <a:rPr lang="pt-BR" sz="2200"/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00"/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1763712" y="870347"/>
            <a:ext cx="5976937" cy="67508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1116012" y="1653778"/>
            <a:ext cx="7200900" cy="485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Shape 639"/>
          <p:cNvSpPr txBox="1"/>
          <p:nvPr/>
        </p:nvSpPr>
        <p:spPr>
          <a:xfrm>
            <a:off x="0" y="1762125"/>
            <a:ext cx="9144000" cy="107632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4400"/>
              <a:buFont typeface="Arial"/>
              <a:buNone/>
            </a:pPr>
            <a:r>
              <a:rPr lang="pt-BR" sz="4400" i="1">
                <a:solidFill>
                  <a:srgbClr val="800000"/>
                </a:solidFill>
              </a:rPr>
              <a:t>Obrigada</a:t>
            </a:r>
            <a:r>
              <a:rPr lang="pt-BR" sz="4400" b="0" i="1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0" i="1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3040062" y="2749153"/>
            <a:ext cx="4700587" cy="27503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Shape 641"/>
          <p:cNvSpPr txBox="1"/>
          <p:nvPr/>
        </p:nvSpPr>
        <p:spPr>
          <a:xfrm>
            <a:off x="684212" y="3057525"/>
            <a:ext cx="7632700" cy="298846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/>
              <a:t>Carine Calixto Aguena</a:t>
            </a: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000"/>
              <a:t>cca</a:t>
            </a: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6@cin.ufpe.br)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684212" y="3544490"/>
            <a:ext cx="7504112" cy="298846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Valéria Cesário Times (vct@cin.ufpe.br)</a:t>
            </a:r>
          </a:p>
        </p:txBody>
      </p:sp>
      <p:pic>
        <p:nvPicPr>
          <p:cNvPr id="643" name="Shape 6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87" y="141684"/>
            <a:ext cx="770129" cy="111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Shape 6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3575" y="303609"/>
            <a:ext cx="1805015" cy="68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0" y="519125"/>
            <a:ext cx="8815200" cy="51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159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Bancos de Dados Relacionais x Bancos de Dados NoSQL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2" marR="0" lvl="0" indent="-493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84" y="1038250"/>
            <a:ext cx="7535817" cy="4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0" y="519125"/>
            <a:ext cx="8815200" cy="51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159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Data Warehouses e ETL (Extração, Transformação e Carga)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2" marR="0" lvl="0" indent="-493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0" y="1038250"/>
            <a:ext cx="8524200" cy="218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Muitas empresas </a:t>
            </a:r>
            <a:r>
              <a:rPr lang="pt-BR" sz="2000">
                <a:solidFill>
                  <a:srgbClr val="800000"/>
                </a:solidFill>
              </a:rPr>
              <a:t>coletam e armazenam</a:t>
            </a:r>
            <a:r>
              <a:rPr lang="pt-BR" sz="2000">
                <a:solidFill>
                  <a:schemeClr val="dk1"/>
                </a:solidFill>
              </a:rPr>
              <a:t> milhares de gigabytes de dados por dia. Por isso, a </a:t>
            </a:r>
            <a:r>
              <a:rPr lang="pt-BR" sz="2000">
                <a:solidFill>
                  <a:srgbClr val="800000"/>
                </a:solidFill>
              </a:rPr>
              <a:t>análise desses dados</a:t>
            </a:r>
            <a:r>
              <a:rPr lang="pt-BR" sz="2000">
                <a:solidFill>
                  <a:schemeClr val="dk1"/>
                </a:solidFill>
              </a:rPr>
              <a:t> torna-se uma vantagem competitiva no mercado.</a:t>
            </a: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Dessa forma, </a:t>
            </a:r>
            <a:r>
              <a:rPr lang="pt-BR" sz="2000">
                <a:solidFill>
                  <a:srgbClr val="800000"/>
                </a:solidFill>
              </a:rPr>
              <a:t>há uma grande necessidade de novas arquiteturas para suporte à decisão.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25" y="3222075"/>
            <a:ext cx="1616750" cy="16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1550" y="3222075"/>
            <a:ext cx="1074400" cy="9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650" y="3118300"/>
            <a:ext cx="1074400" cy="94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9250" y="4401023"/>
            <a:ext cx="1074399" cy="57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9125" y="4503958"/>
            <a:ext cx="1074400" cy="6395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Shape 138"/>
          <p:cNvCxnSpPr>
            <a:stCxn id="134" idx="3"/>
          </p:cNvCxnSpPr>
          <p:nvPr/>
        </p:nvCxnSpPr>
        <p:spPr>
          <a:xfrm rot="10800000" flipH="1">
            <a:off x="2655950" y="3604450"/>
            <a:ext cx="973800" cy="101100"/>
          </a:xfrm>
          <a:prstGeom prst="straightConnector1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9" name="Shape 139"/>
          <p:cNvCxnSpPr>
            <a:stCxn id="137" idx="3"/>
          </p:cNvCxnSpPr>
          <p:nvPr/>
        </p:nvCxnSpPr>
        <p:spPr>
          <a:xfrm rot="10800000" flipH="1">
            <a:off x="3213525" y="4540229"/>
            <a:ext cx="340500" cy="283500"/>
          </a:xfrm>
          <a:prstGeom prst="straightConnector1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0" name="Shape 140"/>
          <p:cNvCxnSpPr>
            <a:stCxn id="136" idx="1"/>
          </p:cNvCxnSpPr>
          <p:nvPr/>
        </p:nvCxnSpPr>
        <p:spPr>
          <a:xfrm rot="10800000">
            <a:off x="5248550" y="4565562"/>
            <a:ext cx="860700" cy="124500"/>
          </a:xfrm>
          <a:prstGeom prst="straightConnector1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1" name="Shape 141"/>
          <p:cNvCxnSpPr>
            <a:stCxn id="135" idx="1"/>
          </p:cNvCxnSpPr>
          <p:nvPr/>
        </p:nvCxnSpPr>
        <p:spPr>
          <a:xfrm rot="10800000">
            <a:off x="5210750" y="3541185"/>
            <a:ext cx="1605900" cy="47700"/>
          </a:xfrm>
          <a:prstGeom prst="straightConnector1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0" y="519125"/>
            <a:ext cx="8815200" cy="51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159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Data Warehouses e </a:t>
            </a:r>
            <a:r>
              <a:rPr lang="pt-BR" sz="24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ETL (Extraç</a:t>
            </a:r>
            <a:r>
              <a:rPr lang="pt-BR" sz="2400">
                <a:solidFill>
                  <a:srgbClr val="800000"/>
                </a:solidFill>
              </a:rPr>
              <a:t>ão, Transformação e Carga</a:t>
            </a:r>
            <a:r>
              <a:rPr lang="pt-BR" sz="24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341312" marR="0" lvl="0" indent="-2778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Noto Sans Symbols"/>
              <a:buChar char="❑"/>
            </a:pPr>
            <a:endParaRPr sz="2400">
              <a:solidFill>
                <a:srgbClr val="800000"/>
              </a:solidFill>
            </a:endParaRPr>
          </a:p>
          <a:p>
            <a:pPr marL="0" marR="0" lvl="1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/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2" marR="0" lvl="0" indent="-493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323100" y="897050"/>
            <a:ext cx="8497800" cy="924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1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400">
              <a:solidFill>
                <a:srgbClr val="800000"/>
              </a:solidFill>
            </a:endParaRPr>
          </a:p>
          <a:p>
            <a:pPr marL="0" marR="0" lvl="1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400">
                <a:solidFill>
                  <a:srgbClr val="800000"/>
                </a:solidFill>
              </a:rPr>
              <a:t>O que é um Data Warehouse?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725" y="2099450"/>
            <a:ext cx="6880125" cy="27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0" y="-2465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52400" y="519125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ETL - Extra</a:t>
            </a:r>
            <a:r>
              <a:rPr lang="pt-BR" sz="2800">
                <a:solidFill>
                  <a:srgbClr val="800000"/>
                </a:solidFill>
              </a:rPr>
              <a:t>ção, Transformação e Carga de dados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800000"/>
              </a:solidFill>
            </a:endParaRPr>
          </a:p>
          <a:p>
            <a:pPr marL="341312" marR="0" lvl="0" indent="-2778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O que são sistemas de ETL?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50" y="2187975"/>
            <a:ext cx="7207900" cy="25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0" y="-2465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10475" y="1403525"/>
            <a:ext cx="8713800" cy="2350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Noto Sans Symbols"/>
              <a:buChar char="❑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Sistemas de ETL consomem cerca de 70% dos recursos para o desenvolvimento de DW.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800000"/>
              </a:solidFill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Noto Sans Symbols"/>
              <a:buChar char="❑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Ape</a:t>
            </a:r>
            <a:r>
              <a:rPr lang="pt-BR" sz="2000">
                <a:solidFill>
                  <a:srgbClr val="800000"/>
                </a:solidFill>
              </a:rPr>
              <a:t>nas a partir do ano 2000 a comunidade acadêmica passou a dar mais importância aos sistemas de ETL.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800000"/>
              </a:solidFill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Noto Sans Symbols"/>
              <a:buChar char="❑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Existem in</a:t>
            </a:r>
            <a:r>
              <a:rPr lang="pt-BR" sz="2000">
                <a:solidFill>
                  <a:srgbClr val="800000"/>
                </a:solidFill>
              </a:rPr>
              <a:t>úmeras ferramentas de ETL baseadas em GUI, tais como </a:t>
            </a:r>
            <a:r>
              <a:rPr lang="pt-BR" sz="2000" b="0" i="1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Clove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r, </a:t>
            </a:r>
            <a:r>
              <a:rPr lang="pt-BR" sz="2000" b="0" i="1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Talend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0" i="1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Pentah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o, etc.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152400" y="519125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ETL - Extra</a:t>
            </a:r>
            <a:r>
              <a:rPr lang="pt-BR" sz="2800">
                <a:solidFill>
                  <a:srgbClr val="800000"/>
                </a:solidFill>
              </a:rPr>
              <a:t>ção, Transformação e Carga de dados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457200" marR="0" lvl="1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525" y="3753725"/>
            <a:ext cx="6248400" cy="989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2198</Words>
  <Application>Microsoft Macintosh PowerPoint</Application>
  <PresentationFormat>Apresentação na tela (16:9)</PresentationFormat>
  <Paragraphs>379</Paragraphs>
  <Slides>48</Slides>
  <Notes>48</Notes>
  <HiddenSlides>48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52" baseType="lpstr">
      <vt:lpstr>Noto Sans Symbols</vt:lpstr>
      <vt:lpstr>Arial</vt:lpstr>
      <vt:lpstr>Simple Light</vt:lpstr>
      <vt:lpstr>POI_THEME_TEMPLATE_DESIGN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Carine Aguena</cp:lastModifiedBy>
  <cp:revision>4</cp:revision>
  <dcterms:modified xsi:type="dcterms:W3CDTF">2017-12-11T16:28:31Z</dcterms:modified>
</cp:coreProperties>
</file>